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5" r:id="rId5"/>
    <p:sldId id="260" r:id="rId6"/>
    <p:sldId id="261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D174D"/>
    <a:srgbClr val="40D5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7E374-5D30-411B-AD68-775357A12594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603FD-EB5F-47C8-A1F5-8671EFF4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E730B-6D61-4AD1-BE1A-699CFE924391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586D5-C668-4B6B-85F0-F741321CA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na ensimmäinen logo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98999"/>
            <a:ext cx="7286676" cy="33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Kappaleess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6DB4-8010-4075-B969-6AE8D153448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buNone/>
              <a:defRPr/>
            </a:lvl1pPr>
            <a:lvl2pPr>
              <a:buClr>
                <a:srgbClr val="FF6600"/>
              </a:buClr>
              <a:buNone/>
              <a:defRPr/>
            </a:lvl2pPr>
            <a:lvl3pPr>
              <a:buClr>
                <a:srgbClr val="FF6600"/>
              </a:buClr>
              <a:buNone/>
              <a:defRPr/>
            </a:lvl3pPr>
            <a:lvl4pPr>
              <a:buClr>
                <a:srgbClr val="FF6600"/>
              </a:buClr>
              <a:buNone/>
              <a:defRPr/>
            </a:lvl4pPr>
            <a:lvl5pPr>
              <a:buClr>
                <a:srgbClr val="FF660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defRPr/>
            </a:lvl1pPr>
            <a:lvl2pPr>
              <a:buClr>
                <a:srgbClr val="40D520"/>
              </a:buClr>
              <a:defRPr/>
            </a:lvl2pPr>
            <a:lvl3pPr>
              <a:buClr>
                <a:srgbClr val="40D520"/>
              </a:buClr>
              <a:defRPr/>
            </a:lvl3pPr>
            <a:lvl4pPr>
              <a:buClr>
                <a:srgbClr val="40D520"/>
              </a:buClr>
              <a:defRPr/>
            </a:lvl4pPr>
            <a:lvl5pPr>
              <a:buClr>
                <a:srgbClr val="40D52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buNone/>
              <a:defRPr/>
            </a:lvl1pPr>
            <a:lvl2pPr>
              <a:buClr>
                <a:srgbClr val="40D520"/>
              </a:buClr>
              <a:buNone/>
              <a:defRPr/>
            </a:lvl2pPr>
            <a:lvl3pPr>
              <a:buClr>
                <a:srgbClr val="40D520"/>
              </a:buClr>
              <a:buNone/>
              <a:defRPr/>
            </a:lvl3pPr>
            <a:lvl4pPr>
              <a:buClr>
                <a:srgbClr val="40D520"/>
              </a:buClr>
              <a:buNone/>
              <a:defRPr/>
            </a:lvl4pPr>
            <a:lvl5pPr>
              <a:buClr>
                <a:srgbClr val="40D52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Kansi/otsikko dia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D17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/otsikko dia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/otsikko dia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0D52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ED17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sivu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7938"/>
            <a:ext cx="9150351" cy="6862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list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9B232-9AE6-4280-9ED0-D612EA764B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/>
          <a:srcRect t="1442"/>
          <a:stretch>
            <a:fillRect/>
          </a:stretch>
        </p:blipFill>
        <p:spPr bwMode="auto">
          <a:xfrm>
            <a:off x="6227763" y="-24"/>
            <a:ext cx="2916237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7A9B232-9AE6-4280-9ED0-D612EA764B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2" r:id="rId3"/>
    <p:sldLayoutId id="2147483649" r:id="rId4"/>
    <p:sldLayoutId id="2147483670" r:id="rId5"/>
    <p:sldLayoutId id="2147483669" r:id="rId6"/>
    <p:sldLayoutId id="2147483668" r:id="rId7"/>
    <p:sldLayoutId id="2147483650" r:id="rId8"/>
    <p:sldLayoutId id="2147483661" r:id="rId9"/>
    <p:sldLayoutId id="2147483660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ransition>
    <p:fade thruBlk="1"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rgbClr val="ED174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174D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772816"/>
            <a:ext cx="6429420" cy="15847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Tool for Visualizing Skill Requirements in ICT Job Advertisements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fi-FI" u="sng" dirty="0" smtClean="0"/>
              <a:t>Harri Hämäläinen</a:t>
            </a:r>
            <a:r>
              <a:rPr lang="fi-FI" dirty="0" smtClean="0"/>
              <a:t>, Jouni Ikonen, Jari Porras</a:t>
            </a:r>
          </a:p>
          <a:p>
            <a:r>
              <a:rPr lang="fi-FI" dirty="0" smtClean="0"/>
              <a:t>e-Learning’11, </a:t>
            </a:r>
            <a:r>
              <a:rPr lang="fi-FI" dirty="0" err="1" smtClean="0"/>
              <a:t>Bucharest</a:t>
            </a:r>
            <a:r>
              <a:rPr lang="fi-FI" dirty="0" smtClean="0"/>
              <a:t>, Romania, 26th August, 2011</a:t>
            </a:r>
            <a:endParaRPr lang="fi-FI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Motivation</a:t>
            </a:r>
            <a:r>
              <a:rPr lang="fi-FI" dirty="0" smtClean="0"/>
              <a:t> &amp; </a:t>
            </a:r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clear</a:t>
            </a:r>
            <a:r>
              <a:rPr lang="fi-FI" dirty="0" smtClean="0"/>
              <a:t> </a:t>
            </a:r>
            <a:r>
              <a:rPr lang="fi-FI" dirty="0" err="1" smtClean="0"/>
              <a:t>picture</a:t>
            </a:r>
            <a:r>
              <a:rPr lang="fi-FI" dirty="0" smtClean="0"/>
              <a:t> of</a:t>
            </a:r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demanded</a:t>
            </a:r>
            <a:r>
              <a:rPr lang="fi-FI" dirty="0" smtClean="0"/>
              <a:t> for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job</a:t>
            </a:r>
            <a:r>
              <a:rPr lang="fi-FI" dirty="0" smtClean="0"/>
              <a:t> </a:t>
            </a:r>
            <a:r>
              <a:rPr lang="fi-FI" dirty="0" err="1" smtClean="0"/>
              <a:t>positions</a:t>
            </a:r>
            <a:endParaRPr lang="fi-FI" dirty="0" smtClean="0"/>
          </a:p>
          <a:p>
            <a:pPr lvl="1"/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and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endParaRPr lang="fi-FI" dirty="0" smtClean="0"/>
          </a:p>
          <a:p>
            <a:r>
              <a:rPr lang="fi-FI" dirty="0" smtClean="0"/>
              <a:t>Job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a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source</a:t>
            </a:r>
            <a:r>
              <a:rPr lang="fi-FI" dirty="0" smtClean="0"/>
              <a:t> to </a:t>
            </a:r>
            <a:r>
              <a:rPr lang="fi-FI" dirty="0" err="1" smtClean="0"/>
              <a:t>find</a:t>
            </a:r>
            <a:r>
              <a:rPr lang="fi-FI" dirty="0" smtClean="0"/>
              <a:t> out the </a:t>
            </a:r>
            <a:r>
              <a:rPr lang="fi-FI" dirty="0" err="1" smtClean="0"/>
              <a:t>topical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> in the </a:t>
            </a:r>
            <a:r>
              <a:rPr lang="fi-FI" dirty="0" err="1" smtClean="0"/>
              <a:t>industry</a:t>
            </a:r>
            <a:endParaRPr lang="fi-FI" dirty="0" smtClean="0"/>
          </a:p>
          <a:p>
            <a:r>
              <a:rPr lang="fi-FI" dirty="0" smtClean="0"/>
              <a:t>Human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the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completed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the </a:t>
            </a:r>
            <a:r>
              <a:rPr lang="fi-FI" dirty="0" err="1" smtClean="0"/>
              <a:t>years</a:t>
            </a:r>
            <a:endParaRPr lang="fi-FI" dirty="0" smtClean="0"/>
          </a:p>
          <a:p>
            <a:pPr lvl="1"/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listed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in ICT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a </a:t>
            </a:r>
            <a:r>
              <a:rPr lang="fi-FI" dirty="0" err="1" smtClean="0"/>
              <a:t>rising</a:t>
            </a:r>
            <a:r>
              <a:rPr lang="fi-FI" dirty="0" smtClean="0"/>
              <a:t> </a:t>
            </a:r>
            <a:r>
              <a:rPr lang="fi-FI" dirty="0" err="1" smtClean="0"/>
              <a:t>trend</a:t>
            </a:r>
            <a:r>
              <a:rPr lang="fi-FI" dirty="0" smtClean="0"/>
              <a:t> </a:t>
            </a:r>
            <a:r>
              <a:rPr lang="fi-FI" dirty="0" err="1" smtClean="0"/>
              <a:t>already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the 70’s</a:t>
            </a:r>
          </a:p>
          <a:p>
            <a:pPr lvl="1"/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reading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and </a:t>
            </a:r>
            <a:r>
              <a:rPr lang="fi-FI" dirty="0" err="1" smtClean="0"/>
              <a:t>analyzing</a:t>
            </a:r>
            <a:r>
              <a:rPr lang="fi-FI" dirty="0" smtClean="0"/>
              <a:t>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requires</a:t>
            </a:r>
            <a:r>
              <a:rPr lang="fi-FI" dirty="0" smtClean="0"/>
              <a:t> </a:t>
            </a:r>
            <a:r>
              <a:rPr lang="fi-FI" dirty="0" err="1" smtClean="0"/>
              <a:t>considerable</a:t>
            </a:r>
            <a:r>
              <a:rPr lang="fi-FI" dirty="0" smtClean="0"/>
              <a:t>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resources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Studies</a:t>
            </a:r>
            <a:r>
              <a:rPr lang="fi-FI" dirty="0" smtClean="0"/>
              <a:t> </a:t>
            </a:r>
            <a:r>
              <a:rPr lang="fi-FI" dirty="0" err="1" smtClean="0"/>
              <a:t>normally</a:t>
            </a:r>
            <a:r>
              <a:rPr lang="fi-FI" dirty="0" smtClean="0"/>
              <a:t> in the United </a:t>
            </a:r>
            <a:r>
              <a:rPr lang="fi-FI" dirty="0" err="1" smtClean="0"/>
              <a:t>States</a:t>
            </a:r>
            <a:r>
              <a:rPr lang="fi-FI" dirty="0" smtClean="0"/>
              <a:t> </a:t>
            </a:r>
            <a:r>
              <a:rPr lang="fi-FI" dirty="0" err="1" smtClean="0"/>
              <a:t>job</a:t>
            </a:r>
            <a:r>
              <a:rPr lang="fi-FI" dirty="0" smtClean="0"/>
              <a:t> </a:t>
            </a:r>
            <a:r>
              <a:rPr lang="fi-FI" dirty="0" err="1" smtClean="0"/>
              <a:t>markets</a:t>
            </a:r>
            <a:endParaRPr lang="fi-FI" dirty="0" smtClean="0"/>
          </a:p>
          <a:p>
            <a:r>
              <a:rPr lang="fi-FI" dirty="0" err="1" smtClean="0"/>
              <a:t>Currently</a:t>
            </a:r>
            <a:r>
              <a:rPr lang="fi-FI" dirty="0" smtClean="0"/>
              <a:t> </a:t>
            </a:r>
            <a:r>
              <a:rPr lang="fi-FI" dirty="0" err="1" smtClean="0"/>
              <a:t>most</a:t>
            </a:r>
            <a:r>
              <a:rPr lang="fi-FI" dirty="0" smtClean="0"/>
              <a:t> of the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 in </a:t>
            </a:r>
            <a:r>
              <a:rPr lang="fi-FI" dirty="0" err="1" smtClean="0"/>
              <a:t>web</a:t>
            </a:r>
            <a:r>
              <a:rPr lang="fi-FI" dirty="0" smtClean="0"/>
              <a:t> </a:t>
            </a:r>
            <a:r>
              <a:rPr lang="fi-FI" dirty="0" err="1" smtClean="0"/>
              <a:t>sites</a:t>
            </a:r>
            <a:endParaRPr lang="fi-FI" dirty="0" smtClean="0"/>
          </a:p>
          <a:p>
            <a:r>
              <a:rPr lang="fi-FI" dirty="0" err="1" smtClean="0"/>
              <a:t>Therefore</a:t>
            </a:r>
            <a:r>
              <a:rPr lang="fi-FI" dirty="0" smtClean="0"/>
              <a:t> </a:t>
            </a:r>
            <a:r>
              <a:rPr lang="fi-FI" i="1" dirty="0" err="1" smtClean="0"/>
              <a:t>JobSkillSearcher</a:t>
            </a:r>
            <a:r>
              <a:rPr lang="fi-FI" i="1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implemented</a:t>
            </a:r>
            <a:endParaRPr lang="fi-FI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931683"/>
            <a:ext cx="1656184" cy="1665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application</a:t>
            </a:r>
            <a:r>
              <a:rPr lang="fi-FI" dirty="0" smtClean="0"/>
              <a:t> in </a:t>
            </a:r>
            <a:r>
              <a:rPr lang="fi-FI" dirty="0" err="1" smtClean="0"/>
              <a:t>brief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divided</a:t>
            </a:r>
            <a:r>
              <a:rPr lang="fi-FI" dirty="0" smtClean="0"/>
              <a:t> in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parts</a:t>
            </a:r>
            <a:endParaRPr lang="fi-FI" dirty="0" smtClean="0"/>
          </a:p>
          <a:p>
            <a:pPr lvl="1"/>
            <a:r>
              <a:rPr lang="fi-FI" dirty="0" err="1" smtClean="0"/>
              <a:t>Retrieve</a:t>
            </a:r>
            <a:r>
              <a:rPr lang="fi-FI" dirty="0" smtClean="0"/>
              <a:t> &amp; </a:t>
            </a:r>
            <a:r>
              <a:rPr lang="fi-FI" dirty="0" err="1" smtClean="0"/>
              <a:t>store</a:t>
            </a:r>
            <a:endParaRPr lang="fi-FI" dirty="0" smtClean="0"/>
          </a:p>
          <a:p>
            <a:pPr lvl="1"/>
            <a:r>
              <a:rPr lang="fi-FI" dirty="0" err="1" smtClean="0"/>
              <a:t>Identify</a:t>
            </a:r>
            <a:r>
              <a:rPr lang="fi-FI" dirty="0" smtClean="0"/>
              <a:t> &amp; </a:t>
            </a:r>
            <a:r>
              <a:rPr lang="fi-FI" dirty="0" err="1" smtClean="0"/>
              <a:t>analyze</a:t>
            </a:r>
            <a:endParaRPr lang="fi-FI" dirty="0" smtClean="0"/>
          </a:p>
          <a:p>
            <a:pPr lvl="1"/>
            <a:r>
              <a:rPr lang="fi-FI" dirty="0" err="1" smtClean="0"/>
              <a:t>Represent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-2618"/>
          <a:stretch>
            <a:fillRect/>
          </a:stretch>
        </p:blipFill>
        <p:spPr bwMode="auto">
          <a:xfrm>
            <a:off x="1331640" y="3140968"/>
            <a:ext cx="642204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Students</a:t>
            </a:r>
            <a:r>
              <a:rPr lang="fi-FI" dirty="0" smtClean="0"/>
              <a:t> – 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Getting</a:t>
            </a:r>
            <a:r>
              <a:rPr lang="fi-FI" dirty="0" smtClean="0"/>
              <a:t> a </a:t>
            </a:r>
            <a:r>
              <a:rPr lang="fi-FI" dirty="0" err="1" smtClean="0"/>
              <a:t>picture</a:t>
            </a:r>
            <a:r>
              <a:rPr lang="fi-FI" dirty="0" smtClean="0"/>
              <a:t> of </a:t>
            </a:r>
          </a:p>
          <a:p>
            <a:pPr lvl="1"/>
            <a:r>
              <a:rPr lang="fi-FI" dirty="0" err="1" smtClean="0"/>
              <a:t>Skills</a:t>
            </a:r>
            <a:r>
              <a:rPr lang="fi-FI" dirty="0" smtClean="0"/>
              <a:t> (</a:t>
            </a:r>
            <a:r>
              <a:rPr lang="fi-FI" dirty="0" err="1" smtClean="0"/>
              <a:t>technical</a:t>
            </a:r>
            <a:r>
              <a:rPr lang="fi-FI" dirty="0" smtClean="0"/>
              <a:t>, soft, </a:t>
            </a:r>
            <a:r>
              <a:rPr lang="fi-FI" dirty="0" err="1" smtClean="0"/>
              <a:t>language</a:t>
            </a:r>
            <a:r>
              <a:rPr lang="fi-FI" dirty="0" smtClean="0"/>
              <a:t>,…)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demanded</a:t>
            </a:r>
            <a:r>
              <a:rPr lang="fi-FI" dirty="0" smtClean="0"/>
              <a:t> for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job</a:t>
            </a:r>
            <a:r>
              <a:rPr lang="fi-FI" dirty="0" smtClean="0"/>
              <a:t> </a:t>
            </a:r>
            <a:r>
              <a:rPr lang="fi-FI" dirty="0" err="1" smtClean="0"/>
              <a:t>positions</a:t>
            </a:r>
            <a:endParaRPr lang="fi-FI" dirty="0" smtClean="0"/>
          </a:p>
          <a:p>
            <a:pPr lvl="1"/>
            <a:r>
              <a:rPr lang="fi-FI" dirty="0" err="1" smtClean="0"/>
              <a:t>Supportive</a:t>
            </a:r>
            <a:r>
              <a:rPr lang="fi-FI" dirty="0" smtClean="0"/>
              <a:t> (</a:t>
            </a:r>
            <a:r>
              <a:rPr lang="fi-FI" dirty="0" err="1" smtClean="0"/>
              <a:t>technical</a:t>
            </a:r>
            <a:r>
              <a:rPr lang="fi-FI" dirty="0" smtClean="0"/>
              <a:t>) </a:t>
            </a:r>
            <a:r>
              <a:rPr lang="fi-FI" dirty="0" err="1" smtClean="0"/>
              <a:t>skills</a:t>
            </a:r>
            <a:endParaRPr lang="fi-FI" dirty="0" smtClean="0"/>
          </a:p>
          <a:p>
            <a:pPr lvl="1"/>
            <a:r>
              <a:rPr lang="fi-FI" dirty="0" err="1" smtClean="0"/>
              <a:t>Trends</a:t>
            </a:r>
            <a:endParaRPr lang="fi-FI" dirty="0" smtClean="0"/>
          </a:p>
          <a:p>
            <a:pPr lvl="1"/>
            <a:r>
              <a:rPr lang="fi-FI" dirty="0" err="1" smtClean="0"/>
              <a:t>Demands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restrictions</a:t>
            </a:r>
            <a:r>
              <a:rPr lang="fi-FI" dirty="0" smtClean="0"/>
              <a:t> (</a:t>
            </a:r>
            <a:r>
              <a:rPr lang="fi-FI" dirty="0" err="1" smtClean="0"/>
              <a:t>location</a:t>
            </a:r>
            <a:r>
              <a:rPr lang="fi-FI" dirty="0" smtClean="0"/>
              <a:t>, </a:t>
            </a:r>
            <a:r>
              <a:rPr lang="fi-FI" dirty="0" err="1" smtClean="0"/>
              <a:t>company</a:t>
            </a:r>
            <a:r>
              <a:rPr lang="fi-FI" dirty="0" smtClean="0"/>
              <a:t>,…)</a:t>
            </a:r>
          </a:p>
          <a:p>
            <a:pPr lvl="1"/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18044"/>
            <a:ext cx="4307643" cy="312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2738" t="11478" r="3195" b="10713"/>
          <a:stretch>
            <a:fillRect/>
          </a:stretch>
        </p:blipFill>
        <p:spPr bwMode="auto">
          <a:xfrm>
            <a:off x="5004048" y="4149080"/>
            <a:ext cx="4008348" cy="19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Teachers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203032" cy="2764904"/>
          </a:xfrm>
        </p:spPr>
        <p:txBody>
          <a:bodyPr/>
          <a:lstStyle/>
          <a:p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b="1" dirty="0" err="1" smtClean="0"/>
              <a:t>motivation</a:t>
            </a:r>
            <a:r>
              <a:rPr lang="fi-FI" dirty="0" smtClean="0"/>
              <a:t> for the </a:t>
            </a:r>
            <a:r>
              <a:rPr lang="fi-FI" dirty="0" err="1" smtClean="0"/>
              <a:t>topics</a:t>
            </a:r>
            <a:r>
              <a:rPr lang="fi-FI" dirty="0" smtClean="0"/>
              <a:t> </a:t>
            </a:r>
            <a:r>
              <a:rPr lang="fi-FI" dirty="0" err="1" smtClean="0"/>
              <a:t>taught</a:t>
            </a:r>
            <a:r>
              <a:rPr lang="fi-FI" dirty="0" smtClean="0"/>
              <a:t> in the </a:t>
            </a:r>
            <a:r>
              <a:rPr lang="fi-FI" dirty="0" err="1" smtClean="0"/>
              <a:t>course</a:t>
            </a:r>
            <a:endParaRPr lang="fi-FI" dirty="0" smtClean="0"/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requirements</a:t>
            </a:r>
            <a:r>
              <a:rPr lang="fi-FI" dirty="0" smtClean="0"/>
              <a:t> of </a:t>
            </a:r>
            <a:r>
              <a:rPr lang="fi-FI" dirty="0" err="1" smtClean="0"/>
              <a:t>industry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prove</a:t>
            </a:r>
            <a:r>
              <a:rPr lang="fi-FI" dirty="0" smtClean="0"/>
              <a:t> the </a:t>
            </a:r>
            <a:r>
              <a:rPr lang="fi-FI" dirty="0" err="1" smtClean="0"/>
              <a:t>value</a:t>
            </a:r>
            <a:r>
              <a:rPr lang="fi-FI" dirty="0" smtClean="0"/>
              <a:t> of the </a:t>
            </a:r>
            <a:r>
              <a:rPr lang="fi-FI" dirty="0" err="1" smtClean="0"/>
              <a:t>topics</a:t>
            </a:r>
            <a:endParaRPr lang="fi-FI" dirty="0" smtClean="0"/>
          </a:p>
          <a:p>
            <a:r>
              <a:rPr lang="fi-FI" b="1" dirty="0" err="1" smtClean="0"/>
              <a:t>Evaluating</a:t>
            </a:r>
            <a:r>
              <a:rPr lang="fi-FI" dirty="0" smtClean="0"/>
              <a:t> the </a:t>
            </a:r>
            <a:r>
              <a:rPr lang="fi-FI" dirty="0" err="1" smtClean="0"/>
              <a:t>content</a:t>
            </a:r>
            <a:r>
              <a:rPr lang="fi-FI" dirty="0" smtClean="0"/>
              <a:t> of the </a:t>
            </a:r>
            <a:r>
              <a:rPr lang="fi-FI" dirty="0" err="1" smtClean="0"/>
              <a:t>topic</a:t>
            </a:r>
            <a:endParaRPr lang="fi-FI" dirty="0" smtClean="0"/>
          </a:p>
          <a:p>
            <a:r>
              <a:rPr lang="fi-FI" dirty="0" smtClean="0"/>
              <a:t>Case: Web </a:t>
            </a:r>
            <a:r>
              <a:rPr lang="fi-FI" dirty="0" err="1" smtClean="0"/>
              <a:t>programming</a:t>
            </a:r>
            <a:r>
              <a:rPr lang="fi-FI" dirty="0" smtClean="0"/>
              <a:t> </a:t>
            </a:r>
            <a:r>
              <a:rPr lang="fi-FI" dirty="0" err="1" smtClean="0"/>
              <a:t>-course</a:t>
            </a:r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880" y="1627187"/>
            <a:ext cx="2093991" cy="504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10800000" flipV="1">
            <a:off x="1979712" y="2780928"/>
            <a:ext cx="5112568" cy="144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3059832" y="2924944"/>
            <a:ext cx="4032448" cy="16561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843808" y="3068960"/>
            <a:ext cx="4240088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123728" y="3212976"/>
            <a:ext cx="4968552" cy="21602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971600" y="3356992"/>
            <a:ext cx="6120680" cy="2808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971600" y="3645024"/>
            <a:ext cx="6120680" cy="25202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339752" y="6453336"/>
            <a:ext cx="4752528" cy="720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979712" y="4221088"/>
            <a:ext cx="5112568" cy="100811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7544" y="3883982"/>
            <a:ext cx="5688632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Create yourself a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HTML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-page…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Modify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layout of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your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page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CSS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Verify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content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of the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form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JavaScript</a:t>
            </a:r>
            <a:r>
              <a:rPr kumimoji="0" lang="fi-FI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Create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a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script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using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PHP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to…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Use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PHP…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MySQL</a:t>
            </a:r>
            <a:endParaRPr kumimoji="0" lang="fi-FI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Exercise</a:t>
            </a:r>
            <a:r>
              <a:rPr kumimoji="0" lang="fi-FI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7</a:t>
            </a:r>
            <a:endParaRPr kumimoji="0" lang="fi-FI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Create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form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that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i-FI" sz="12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uses</a:t>
            </a:r>
            <a:r>
              <a:rPr lang="fi-FI" sz="12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i-FI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Ajax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to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update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of </a:t>
            </a:r>
            <a:r>
              <a:rPr lang="fi-FI" i="1" dirty="0" err="1" smtClean="0"/>
              <a:t>JobSkillSearcher</a:t>
            </a:r>
            <a:endParaRPr lang="fi-FI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JobSkillSearcher</a:t>
            </a:r>
            <a:r>
              <a:rPr lang="en-US" dirty="0" smtClean="0"/>
              <a:t> has been running since March 2011</a:t>
            </a:r>
          </a:p>
          <a:p>
            <a:pPr lvl="1"/>
            <a:r>
              <a:rPr lang="en-US" dirty="0" smtClean="0"/>
              <a:t>3.800+ advertisements</a:t>
            </a:r>
          </a:p>
          <a:p>
            <a:pPr lvl="1"/>
            <a:r>
              <a:rPr lang="en-US" dirty="0" smtClean="0"/>
              <a:t>370.000+ words included in all advertisements in total</a:t>
            </a:r>
          </a:p>
          <a:p>
            <a:pPr lvl="1"/>
            <a:r>
              <a:rPr lang="en-US" dirty="0" smtClean="0"/>
              <a:t>48.000+ individual words in database</a:t>
            </a:r>
          </a:p>
          <a:p>
            <a:pPr lvl="1"/>
            <a:r>
              <a:rPr lang="en-US" dirty="0" smtClean="0"/>
              <a:t>2.300+ terms categorized as skills (including synonyms and conjugated terms) + 1.000+ Finnish company names, municipalities,…</a:t>
            </a:r>
          </a:p>
          <a:p>
            <a:r>
              <a:rPr lang="en-US" dirty="0" smtClean="0"/>
              <a:t>Preliminary evaluations</a:t>
            </a:r>
          </a:p>
          <a:p>
            <a:pPr lvl="1"/>
            <a:r>
              <a:rPr lang="en-US" dirty="0" smtClean="0"/>
              <a:t>10,2 skills per advertisement recognized in average</a:t>
            </a:r>
          </a:p>
          <a:p>
            <a:pPr lvl="1"/>
            <a:r>
              <a:rPr lang="en-US" dirty="0" smtClean="0"/>
              <a:t>Compared to the results of manual investigation of random advertisements, “hit percentage” is good</a:t>
            </a:r>
          </a:p>
          <a:p>
            <a:pPr lvl="2"/>
            <a:r>
              <a:rPr lang="en-US" dirty="0" smtClean="0"/>
              <a:t>Vocabulary still to be slightly improved</a:t>
            </a:r>
          </a:p>
          <a:p>
            <a:pPr lvl="2"/>
            <a:r>
              <a:rPr lang="en-US" dirty="0" smtClean="0"/>
              <a:t>“Comparison algorithms” more demanding challenge</a:t>
            </a:r>
          </a:p>
          <a:p>
            <a:pPr lvl="1"/>
            <a:r>
              <a:rPr lang="en-US" dirty="0" smtClean="0"/>
              <a:t>A considerable number of advertisements in which not a single recognizable term was found!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 software </a:t>
            </a:r>
            <a:r>
              <a:rPr lang="fi-FI" dirty="0" err="1" smtClean="0"/>
              <a:t>tool</a:t>
            </a:r>
            <a:r>
              <a:rPr lang="fi-FI" dirty="0" smtClean="0"/>
              <a:t> for </a:t>
            </a:r>
            <a:r>
              <a:rPr lang="fi-FI" dirty="0" err="1" smtClean="0"/>
              <a:t>analyzing</a:t>
            </a:r>
            <a:r>
              <a:rPr lang="fi-FI" dirty="0" smtClean="0"/>
              <a:t> </a:t>
            </a:r>
            <a:r>
              <a:rPr lang="fi-FI" dirty="0" err="1" smtClean="0"/>
              <a:t>job</a:t>
            </a:r>
            <a:r>
              <a:rPr lang="fi-FI" dirty="0" smtClean="0"/>
              <a:t> </a:t>
            </a:r>
            <a:r>
              <a:rPr lang="fi-FI" dirty="0" err="1" smtClean="0"/>
              <a:t>advertisements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endParaRPr lang="fi-FI" dirty="0" smtClean="0"/>
          </a:p>
          <a:p>
            <a:pPr lvl="1"/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reliable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 of the </a:t>
            </a:r>
            <a:r>
              <a:rPr lang="fi-FI" dirty="0" err="1" smtClean="0"/>
              <a:t>demanded</a:t>
            </a:r>
            <a:r>
              <a:rPr lang="fi-FI" dirty="0" smtClean="0"/>
              <a:t> </a:t>
            </a:r>
            <a:r>
              <a:rPr lang="fi-FI" dirty="0" err="1" smtClean="0"/>
              <a:t>skills</a:t>
            </a:r>
            <a:r>
              <a:rPr lang="fi-FI" dirty="0" smtClean="0"/>
              <a:t> in </a:t>
            </a:r>
            <a:r>
              <a:rPr lang="fi-FI" dirty="0" err="1" smtClean="0"/>
              <a:t>industry</a:t>
            </a:r>
            <a:endParaRPr lang="fi-FI" dirty="0" smtClean="0"/>
          </a:p>
          <a:p>
            <a:pPr lvl="1"/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real-time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job</a:t>
            </a:r>
            <a:r>
              <a:rPr lang="fi-FI" dirty="0" smtClean="0"/>
              <a:t> </a:t>
            </a:r>
            <a:r>
              <a:rPr lang="fi-FI" dirty="0" err="1" smtClean="0"/>
              <a:t>markets</a:t>
            </a:r>
            <a:endParaRPr lang="fi-FI" dirty="0" smtClean="0"/>
          </a:p>
          <a:p>
            <a:pPr lvl="1"/>
            <a:r>
              <a:rPr lang="fi-FI" dirty="0" err="1" smtClean="0"/>
              <a:t>Decrease</a:t>
            </a:r>
            <a:r>
              <a:rPr lang="fi-FI" dirty="0" smtClean="0"/>
              <a:t> the </a:t>
            </a:r>
            <a:r>
              <a:rPr lang="fi-FI" dirty="0" err="1" smtClean="0"/>
              <a:t>need</a:t>
            </a:r>
            <a:r>
              <a:rPr lang="fi-FI" dirty="0" smtClean="0"/>
              <a:t> of </a:t>
            </a:r>
            <a:r>
              <a:rPr lang="fi-FI" dirty="0" err="1" smtClean="0"/>
              <a:t>human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endParaRPr lang="fi-FI" dirty="0" smtClean="0"/>
          </a:p>
          <a:p>
            <a:pPr lvl="1"/>
            <a:r>
              <a:rPr lang="fi-FI" dirty="0" err="1" smtClean="0"/>
              <a:t>Bring</a:t>
            </a:r>
            <a:r>
              <a:rPr lang="fi-FI" dirty="0" smtClean="0"/>
              <a:t> the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typically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for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purposes</a:t>
            </a:r>
            <a:r>
              <a:rPr lang="fi-FI" dirty="0" smtClean="0"/>
              <a:t> and in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for the </a:t>
            </a:r>
            <a:r>
              <a:rPr lang="fi-FI" dirty="0" err="1" smtClean="0"/>
              <a:t>end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r>
              <a:rPr lang="fi-FI" dirty="0" smtClean="0"/>
              <a:t> – </a:t>
            </a:r>
            <a:r>
              <a:rPr lang="fi-FI" dirty="0" err="1" smtClean="0"/>
              <a:t>students</a:t>
            </a:r>
            <a:endParaRPr lang="fi-FI" dirty="0" smtClean="0"/>
          </a:p>
          <a:p>
            <a:pPr lvl="1"/>
            <a:r>
              <a:rPr lang="fi-FI" dirty="0" err="1" smtClean="0"/>
              <a:t>Highlight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, </a:t>
            </a:r>
            <a:r>
              <a:rPr lang="fi-FI" dirty="0" err="1" smtClean="0"/>
              <a:t>such</a:t>
            </a:r>
            <a:r>
              <a:rPr lang="fi-FI" dirty="0" smtClean="0"/>
              <a:t> as social </a:t>
            </a:r>
            <a:r>
              <a:rPr lang="fi-FI" dirty="0" err="1" smtClean="0"/>
              <a:t>or</a:t>
            </a:r>
            <a:r>
              <a:rPr lang="fi-FI" dirty="0" smtClean="0"/>
              <a:t> soft </a:t>
            </a:r>
            <a:r>
              <a:rPr lang="fi-FI" dirty="0" err="1" smtClean="0"/>
              <a:t>skills</a:t>
            </a:r>
            <a:r>
              <a:rPr lang="fi-FI" dirty="0" smtClean="0"/>
              <a:t>, </a:t>
            </a:r>
            <a:r>
              <a:rPr lang="fi-FI" dirty="0" err="1" smtClean="0"/>
              <a:t>whose</a:t>
            </a:r>
            <a:r>
              <a:rPr lang="fi-FI" dirty="0" smtClean="0"/>
              <a:t> </a:t>
            </a:r>
            <a:r>
              <a:rPr lang="fi-FI" dirty="0" err="1" smtClean="0"/>
              <a:t>importance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necessarily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recognized</a:t>
            </a:r>
            <a:endParaRPr lang="fi-FI" dirty="0" smtClean="0"/>
          </a:p>
          <a:p>
            <a:pPr lvl="1"/>
            <a:r>
              <a:rPr lang="fi-FI" dirty="0" err="1" smtClean="0"/>
              <a:t>Bring</a:t>
            </a:r>
            <a:r>
              <a:rPr lang="fi-FI" dirty="0" smtClean="0"/>
              <a:t> out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regional</a:t>
            </a:r>
            <a:r>
              <a:rPr lang="fi-FI" dirty="0" smtClean="0"/>
              <a:t> </a:t>
            </a:r>
            <a:r>
              <a:rPr lang="fi-FI" dirty="0" err="1" smtClean="0"/>
              <a:t>emphasis</a:t>
            </a:r>
            <a:r>
              <a:rPr lang="fi-FI" dirty="0" smtClean="0"/>
              <a:t> in </a:t>
            </a:r>
            <a:r>
              <a:rPr lang="fi-FI" dirty="0" err="1" smtClean="0"/>
              <a:t>demands</a:t>
            </a: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36640"/>
            <a:ext cx="6400800" cy="1752600"/>
          </a:xfrm>
        </p:spPr>
        <p:txBody>
          <a:bodyPr/>
          <a:lstStyle/>
          <a:p>
            <a:pPr algn="ctr"/>
            <a:r>
              <a:rPr lang="fi-FI" dirty="0" smtClean="0"/>
              <a:t>Harri Hämäläinen</a:t>
            </a:r>
          </a:p>
          <a:p>
            <a:pPr algn="ctr"/>
            <a:r>
              <a:rPr lang="fi-FI" dirty="0" err="1" smtClean="0"/>
              <a:t>harri.hamalainen@lut.fi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r>
              <a:rPr lang="en-US" smtClean="0"/>
              <a:t>Footer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Tpowerpoint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LUTpowerpointpohja</Template>
  <TotalTime>503</TotalTime>
  <Words>472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LUTpowerpointpohja</vt:lpstr>
      <vt:lpstr>Slide 1</vt:lpstr>
      <vt:lpstr>A Tool for Visualizing Skill Requirements in ICT Job Advertisements </vt:lpstr>
      <vt:lpstr>Motivation &amp; background</vt:lpstr>
      <vt:lpstr>The application in brief</vt:lpstr>
      <vt:lpstr>Students – the primary target</vt:lpstr>
      <vt:lpstr>Teachers</vt:lpstr>
      <vt:lpstr>Current state of JobSkillSearcher</vt:lpstr>
      <vt:lpstr>Conclusions</vt:lpstr>
      <vt:lpstr>Thank you.</vt:lpstr>
    </vt:vector>
  </TitlesOfParts>
  <Company>Lappeenrannan teknillinen yliopisto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Harri Hämäläinen</dc:creator>
  <cp:lastModifiedBy>Harri Hämäläinen</cp:lastModifiedBy>
  <cp:revision>27</cp:revision>
  <dcterms:created xsi:type="dcterms:W3CDTF">2011-08-08T10:53:55Z</dcterms:created>
  <dcterms:modified xsi:type="dcterms:W3CDTF">2011-09-01T07:44:10Z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615266245</vt:i4>
  </property>
  <property fmtid="{D5CDD505-2E9C-101B-9397-08002B2CF9AE}" pid="3" name="_NewReviewCycle">
    <vt:lpwstr/>
  </property>
  <property fmtid="{D5CDD505-2E9C-101B-9397-08002B2CF9AE}" pid="4" name="_EmailSubject">
    <vt:lpwstr>kalvot etc</vt:lpwstr>
  </property>
  <property fmtid="{D5CDD505-2E9C-101B-9397-08002B2CF9AE}" pid="5" name="_AuthorEmail">
    <vt:lpwstr>harri.hamalainen@lut.fi</vt:lpwstr>
  </property>
  <property fmtid="{D5CDD505-2E9C-101B-9397-08002B2CF9AE}" pid="6" name="_AuthorEmailDisplayName">
    <vt:lpwstr>Harri Hämäläinen</vt:lpwstr>
  </property>
</Properties>
</file>